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3"/>
  </p:notesMasterIdLst>
  <p:sldIdLst>
    <p:sldId id="256" r:id="rId2"/>
    <p:sldId id="259" r:id="rId3"/>
    <p:sldId id="294" r:id="rId4"/>
    <p:sldId id="260" r:id="rId5"/>
    <p:sldId id="292" r:id="rId6"/>
    <p:sldId id="261" r:id="rId7"/>
    <p:sldId id="295" r:id="rId8"/>
    <p:sldId id="262" r:id="rId9"/>
    <p:sldId id="297" r:id="rId10"/>
    <p:sldId id="286" r:id="rId11"/>
    <p:sldId id="298" r:id="rId12"/>
    <p:sldId id="268" r:id="rId13"/>
    <p:sldId id="264" r:id="rId14"/>
    <p:sldId id="269" r:id="rId15"/>
    <p:sldId id="270" r:id="rId16"/>
    <p:sldId id="287" r:id="rId17"/>
    <p:sldId id="288" r:id="rId18"/>
    <p:sldId id="291" r:id="rId19"/>
    <p:sldId id="296" r:id="rId20"/>
    <p:sldId id="272" r:id="rId21"/>
    <p:sldId id="25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Objects="1">
      <p:cViewPr varScale="1">
        <p:scale>
          <a:sx n="154" d="100"/>
          <a:sy n="154" d="100"/>
        </p:scale>
        <p:origin x="200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2023. 12. 28.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5970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2023. 12. 28.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2023. 12. 28.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2023. 12. 28.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2023. 12. 28.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2023. 12. 28.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2023. 12. 28.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2023. 12. 28.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2023. 12. 28.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79" y="412007"/>
            <a:ext cx="9108504" cy="3888432"/>
          </a:xfrm>
        </p:spPr>
        <p:txBody>
          <a:bodyPr/>
          <a:lstStyle/>
          <a:p>
            <a:pPr algn="ctr"/>
            <a:r>
              <a:rPr lang="hu-HU" sz="2400" dirty="0"/>
              <a:t>TOP-2.1.3-16-BK1 - Települési környezetvédelmi infrastruktúrafejlesztések </a:t>
            </a:r>
            <a:br>
              <a:rPr lang="hu-HU" dirty="0"/>
            </a:br>
            <a:br>
              <a:rPr lang="hu-HU" dirty="0"/>
            </a:br>
            <a:br>
              <a:rPr lang="hu-HU" dirty="0"/>
            </a:br>
            <a:r>
              <a:rPr lang="hu-HU" sz="3600" dirty="0"/>
              <a:t>„Belvízelvezetés Bácsbokodon </a:t>
            </a:r>
            <a:br>
              <a:rPr lang="hu-HU" sz="3600" dirty="0"/>
            </a:br>
            <a:r>
              <a:rPr lang="hu-HU" sz="3600" dirty="0"/>
              <a:t>III. ütem”</a:t>
            </a:r>
            <a:br>
              <a:rPr lang="hu-HU" sz="3600" dirty="0"/>
            </a:br>
            <a:r>
              <a:rPr lang="hu-HU" sz="3600" b="1" dirty="0"/>
              <a:t>TOP-2.1.3-16-BK1-2021-00038</a:t>
            </a:r>
            <a:br>
              <a:rPr lang="hu-HU" sz="1400" b="1" dirty="0"/>
            </a:br>
            <a:r>
              <a:rPr lang="hu-HU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hu-HU" sz="36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>
            <a:extLst>
              <a:ext uri="{FF2B5EF4-FFF2-40B4-BE49-F238E27FC236}">
                <a16:creationId xmlns:a16="http://schemas.microsoft.com/office/drawing/2014/main" id="{1DD19BC9-2634-4AC7-80BD-D165F74A71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202999"/>
              </p:ext>
            </p:extLst>
          </p:nvPr>
        </p:nvGraphicFramePr>
        <p:xfrm>
          <a:off x="467544" y="1628800"/>
          <a:ext cx="8208912" cy="48028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4398">
                  <a:extLst>
                    <a:ext uri="{9D8B030D-6E8A-4147-A177-3AD203B41FA5}">
                      <a16:colId xmlns:a16="http://schemas.microsoft.com/office/drawing/2014/main" val="3169765797"/>
                    </a:ext>
                  </a:extLst>
                </a:gridCol>
                <a:gridCol w="1991495">
                  <a:extLst>
                    <a:ext uri="{9D8B030D-6E8A-4147-A177-3AD203B41FA5}">
                      <a16:colId xmlns:a16="http://schemas.microsoft.com/office/drawing/2014/main" val="2969124690"/>
                    </a:ext>
                  </a:extLst>
                </a:gridCol>
                <a:gridCol w="1983337">
                  <a:extLst>
                    <a:ext uri="{9D8B030D-6E8A-4147-A177-3AD203B41FA5}">
                      <a16:colId xmlns:a16="http://schemas.microsoft.com/office/drawing/2014/main" val="4179704026"/>
                    </a:ext>
                  </a:extLst>
                </a:gridCol>
                <a:gridCol w="1393231">
                  <a:extLst>
                    <a:ext uri="{9D8B030D-6E8A-4147-A177-3AD203B41FA5}">
                      <a16:colId xmlns:a16="http://schemas.microsoft.com/office/drawing/2014/main" val="2046775894"/>
                    </a:ext>
                  </a:extLst>
                </a:gridCol>
                <a:gridCol w="1536451">
                  <a:extLst>
                    <a:ext uri="{9D8B030D-6E8A-4147-A177-3AD203B41FA5}">
                      <a16:colId xmlns:a16="http://schemas.microsoft.com/office/drawing/2014/main" val="2726915275"/>
                    </a:ext>
                  </a:extLst>
                </a:gridCol>
              </a:tblGrid>
              <a:tr h="557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Irányítószám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Helység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Közterület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Házszám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Helyrajzi szám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4440625"/>
                  </a:ext>
                </a:extLst>
              </a:tr>
              <a:tr h="326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6453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Bácsbokod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Rét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48/10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644922"/>
                  </a:ext>
                </a:extLst>
              </a:tr>
              <a:tr h="368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6453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Bácsbokod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Kivett közterület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66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9961963"/>
                  </a:ext>
                </a:extLst>
              </a:tr>
              <a:tr h="368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dirty="0">
                          <a:effectLst/>
                        </a:rPr>
                        <a:t>6453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Bácsbokod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Kivett beépítetlen terület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67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3472389"/>
                  </a:ext>
                </a:extLst>
              </a:tr>
              <a:tr h="323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6453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Bácsbokod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Névtelen út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72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358598"/>
                  </a:ext>
                </a:extLst>
              </a:tr>
              <a:tr h="40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dirty="0">
                          <a:effectLst/>
                        </a:rPr>
                        <a:t>6453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Bácsbokod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Kivett beépítetlen terület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73/1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5806950"/>
                  </a:ext>
                </a:extLst>
              </a:tr>
              <a:tr h="368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6453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Bácsbokod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Kivett beépítetlen terület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73/2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585457"/>
                  </a:ext>
                </a:extLst>
              </a:tr>
              <a:tr h="368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6453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Bácsbokod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Névtelen út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108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1608260"/>
                  </a:ext>
                </a:extLst>
              </a:tr>
              <a:tr h="368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6453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Bácsbokod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Aradi tér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206/1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8673753"/>
                  </a:ext>
                </a:extLst>
              </a:tr>
              <a:tr h="368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6453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Bácsbokod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Kivett csatorna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0115/1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1970855"/>
                  </a:ext>
                </a:extLst>
              </a:tr>
              <a:tr h="346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dirty="0">
                          <a:effectLst/>
                        </a:rPr>
                        <a:t>6453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Bácsbokod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Arany János utca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1042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5846984"/>
                  </a:ext>
                </a:extLst>
              </a:tr>
              <a:tr h="375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6453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Bácsbokod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Gr. Széchenyi István utca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303/1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3512928"/>
                  </a:ext>
                </a:extLst>
              </a:tr>
              <a:tr h="259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6453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Bácsbokod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Honvéd utca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dirty="0">
                          <a:effectLst/>
                        </a:rPr>
                        <a:t>1253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8761813"/>
                  </a:ext>
                </a:extLst>
              </a:tr>
            </a:tbl>
          </a:graphicData>
        </a:graphic>
      </p:graphicFrame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44624"/>
            <a:ext cx="9143999" cy="864096"/>
          </a:xfrm>
        </p:spPr>
        <p:txBody>
          <a:bodyPr>
            <a:normAutofit/>
          </a:bodyPr>
          <a:lstStyle/>
          <a:p>
            <a:pPr algn="ctr"/>
            <a:r>
              <a:rPr lang="hu-HU" sz="3200" dirty="0"/>
              <a:t>A fejlesztéssel érintett ingatlanok</a:t>
            </a:r>
          </a:p>
        </p:txBody>
      </p:sp>
    </p:spTree>
    <p:extLst>
      <p:ext uri="{BB962C8B-B14F-4D97-AF65-F5344CB8AC3E}">
        <p14:creationId xmlns:p14="http://schemas.microsoft.com/office/powerpoint/2010/main" val="296571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>
            <a:extLst>
              <a:ext uri="{FF2B5EF4-FFF2-40B4-BE49-F238E27FC236}">
                <a16:creationId xmlns:a16="http://schemas.microsoft.com/office/drawing/2014/main" id="{1DD19BC9-2634-4AC7-80BD-D165F74A71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881250"/>
              </p:ext>
            </p:extLst>
          </p:nvPr>
        </p:nvGraphicFramePr>
        <p:xfrm>
          <a:off x="467544" y="1628800"/>
          <a:ext cx="8208912" cy="4847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4398">
                  <a:extLst>
                    <a:ext uri="{9D8B030D-6E8A-4147-A177-3AD203B41FA5}">
                      <a16:colId xmlns:a16="http://schemas.microsoft.com/office/drawing/2014/main" val="3169765797"/>
                    </a:ext>
                  </a:extLst>
                </a:gridCol>
                <a:gridCol w="1991495">
                  <a:extLst>
                    <a:ext uri="{9D8B030D-6E8A-4147-A177-3AD203B41FA5}">
                      <a16:colId xmlns:a16="http://schemas.microsoft.com/office/drawing/2014/main" val="2969124690"/>
                    </a:ext>
                  </a:extLst>
                </a:gridCol>
                <a:gridCol w="1983337">
                  <a:extLst>
                    <a:ext uri="{9D8B030D-6E8A-4147-A177-3AD203B41FA5}">
                      <a16:colId xmlns:a16="http://schemas.microsoft.com/office/drawing/2014/main" val="4179704026"/>
                    </a:ext>
                  </a:extLst>
                </a:gridCol>
                <a:gridCol w="1393231">
                  <a:extLst>
                    <a:ext uri="{9D8B030D-6E8A-4147-A177-3AD203B41FA5}">
                      <a16:colId xmlns:a16="http://schemas.microsoft.com/office/drawing/2014/main" val="2046775894"/>
                    </a:ext>
                  </a:extLst>
                </a:gridCol>
                <a:gridCol w="1536451">
                  <a:extLst>
                    <a:ext uri="{9D8B030D-6E8A-4147-A177-3AD203B41FA5}">
                      <a16:colId xmlns:a16="http://schemas.microsoft.com/office/drawing/2014/main" val="2726915275"/>
                    </a:ext>
                  </a:extLst>
                </a:gridCol>
              </a:tblGrid>
              <a:tr h="545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Irányítószám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Helység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Közterület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Házszám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</a:rPr>
                        <a:t>Helyrajzi szám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4440625"/>
                  </a:ext>
                </a:extLst>
              </a:tr>
              <a:tr h="318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6453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Bácsbokod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Liget utca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644922"/>
                  </a:ext>
                </a:extLst>
              </a:tr>
              <a:tr h="254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6453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Bácsbokod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Liget utca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3533123"/>
                  </a:ext>
                </a:extLst>
              </a:tr>
              <a:tr h="254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6453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Bácsbokod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Névtelen tér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5211974"/>
                  </a:ext>
                </a:extLst>
              </a:tr>
              <a:tr h="254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6453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Bácsbokod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Kossuth Lajos utca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304/1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6698063"/>
                  </a:ext>
                </a:extLst>
              </a:tr>
              <a:tr h="317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6453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Bácsbokod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Kivett csatorna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1334488"/>
                  </a:ext>
                </a:extLst>
              </a:tr>
              <a:tr h="254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6453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Bácsbokod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Kivett beépítetlen terület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9961963"/>
                  </a:ext>
                </a:extLst>
              </a:tr>
              <a:tr h="306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6453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Bácsbokod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Vásártér sor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3472389"/>
                  </a:ext>
                </a:extLst>
              </a:tr>
              <a:tr h="254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6453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Bácsbokod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Vásártér sor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354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358598"/>
                  </a:ext>
                </a:extLst>
              </a:tr>
              <a:tr h="249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6453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Bácsbokod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Rákóczi Ferenc utca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387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5806950"/>
                  </a:ext>
                </a:extLst>
              </a:tr>
              <a:tr h="300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6453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Bácsbokod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Dózsa György utca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585457"/>
                  </a:ext>
                </a:extLst>
              </a:tr>
              <a:tr h="254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6453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Bácsbokod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Petőfi Sándor utca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1608260"/>
                  </a:ext>
                </a:extLst>
              </a:tr>
              <a:tr h="254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6453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Bácsbokod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Rákóczi Ferenc utca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8673753"/>
                  </a:ext>
                </a:extLst>
              </a:tr>
              <a:tr h="254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6453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Bácsbokod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Rákóczi Ferenc utca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748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1970855"/>
                  </a:ext>
                </a:extLst>
              </a:tr>
              <a:tr h="254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6453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Bácsbokod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Rákóczi Ferenc utca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785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5846984"/>
                  </a:ext>
                </a:extLst>
              </a:tr>
              <a:tr h="267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6453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Bácsbokod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Tóth Kálmán utca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3512928"/>
                  </a:ext>
                </a:extLst>
              </a:tr>
              <a:tr h="254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6453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Bácsbokod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Dózsa György utca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1101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8761813"/>
                  </a:ext>
                </a:extLst>
              </a:tr>
            </a:tbl>
          </a:graphicData>
        </a:graphic>
      </p:graphicFrame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44624"/>
            <a:ext cx="9143999" cy="864096"/>
          </a:xfrm>
        </p:spPr>
        <p:txBody>
          <a:bodyPr>
            <a:normAutofit/>
          </a:bodyPr>
          <a:lstStyle/>
          <a:p>
            <a:pPr algn="ctr"/>
            <a:r>
              <a:rPr lang="hu-HU" sz="3200" dirty="0"/>
              <a:t>A fejlesztéssel érintett ingatlanok</a:t>
            </a:r>
          </a:p>
        </p:txBody>
      </p:sp>
    </p:spTree>
    <p:extLst>
      <p:ext uri="{BB962C8B-B14F-4D97-AF65-F5344CB8AC3E}">
        <p14:creationId xmlns:p14="http://schemas.microsoft.com/office/powerpoint/2010/main" val="173530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44624"/>
            <a:ext cx="9143999" cy="864096"/>
          </a:xfrm>
        </p:spPr>
        <p:txBody>
          <a:bodyPr>
            <a:noAutofit/>
          </a:bodyPr>
          <a:lstStyle/>
          <a:p>
            <a:pPr algn="ctr"/>
            <a:r>
              <a:rPr lang="hu-HU" sz="2800" dirty="0"/>
              <a:t>A Projekt lebonyolításának ütemezése </a:t>
            </a:r>
          </a:p>
        </p:txBody>
      </p:sp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3109F6F2-D83F-445B-A464-2B50F2779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338792"/>
              </p:ext>
            </p:extLst>
          </p:nvPr>
        </p:nvGraphicFramePr>
        <p:xfrm>
          <a:off x="431304" y="1844824"/>
          <a:ext cx="8229600" cy="37826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6886">
                  <a:extLst>
                    <a:ext uri="{9D8B030D-6E8A-4147-A177-3AD203B41FA5}">
                      <a16:colId xmlns:a16="http://schemas.microsoft.com/office/drawing/2014/main" val="3406077784"/>
                    </a:ext>
                  </a:extLst>
                </a:gridCol>
                <a:gridCol w="2250929">
                  <a:extLst>
                    <a:ext uri="{9D8B030D-6E8A-4147-A177-3AD203B41FA5}">
                      <a16:colId xmlns:a16="http://schemas.microsoft.com/office/drawing/2014/main" val="366079920"/>
                    </a:ext>
                  </a:extLst>
                </a:gridCol>
                <a:gridCol w="2502301">
                  <a:extLst>
                    <a:ext uri="{9D8B030D-6E8A-4147-A177-3AD203B41FA5}">
                      <a16:colId xmlns:a16="http://schemas.microsoft.com/office/drawing/2014/main" val="1893694433"/>
                    </a:ext>
                  </a:extLst>
                </a:gridCol>
                <a:gridCol w="2319484">
                  <a:extLst>
                    <a:ext uri="{9D8B030D-6E8A-4147-A177-3AD203B41FA5}">
                      <a16:colId xmlns:a16="http://schemas.microsoft.com/office/drawing/2014/main" val="1209731525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Mérföldkő sorszáma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Mérföldkő elérésének tervezett dátuma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Mérföldkő megnevezése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Felhasználni tervezett támogatás összege (Ft)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603548"/>
                  </a:ext>
                </a:extLst>
              </a:tr>
              <a:tr h="46380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2022.03.31.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u="none" strike="noStrike" dirty="0">
                          <a:effectLst/>
                        </a:rPr>
                        <a:t>Projekt előkészítés lezárása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 dirty="0">
                          <a:effectLst/>
                        </a:rPr>
                        <a:t>12 600 000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/>
                </a:tc>
                <a:extLst>
                  <a:ext uri="{0D108BD9-81ED-4DB2-BD59-A6C34878D82A}">
                    <a16:rowId xmlns:a16="http://schemas.microsoft.com/office/drawing/2014/main" val="136873462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2022.10.31.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u="none" strike="noStrike" dirty="0">
                          <a:effectLst/>
                        </a:rPr>
                        <a:t>Közbeszerzés lezárása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 dirty="0">
                          <a:effectLst/>
                        </a:rPr>
                        <a:t>2 800 000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/>
                </a:tc>
                <a:extLst>
                  <a:ext uri="{0D108BD9-81ED-4DB2-BD59-A6C34878D82A}">
                    <a16:rowId xmlns:a16="http://schemas.microsoft.com/office/drawing/2014/main" val="23416891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3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2023.02.28.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u="none" strike="noStrike" dirty="0">
                          <a:effectLst/>
                        </a:rPr>
                        <a:t>Kivitelezés 40%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>
                          <a:effectLst/>
                        </a:rPr>
                        <a:t>104 647 102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/>
                </a:tc>
                <a:extLst>
                  <a:ext uri="{0D108BD9-81ED-4DB2-BD59-A6C34878D82A}">
                    <a16:rowId xmlns:a16="http://schemas.microsoft.com/office/drawing/2014/main" val="263993440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4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2023.03.31.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u="none" strike="noStrike" dirty="0">
                          <a:effectLst/>
                        </a:rPr>
                        <a:t>Kivitelezés 60 %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 dirty="0">
                          <a:effectLst/>
                        </a:rPr>
                        <a:t>52 323 551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/>
                </a:tc>
                <a:extLst>
                  <a:ext uri="{0D108BD9-81ED-4DB2-BD59-A6C34878D82A}">
                    <a16:rowId xmlns:a16="http://schemas.microsoft.com/office/drawing/2014/main" val="291311515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2023.04.30.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u="none" strike="noStrike">
                          <a:effectLst/>
                        </a:rPr>
                        <a:t>Kivitelezés 80%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 dirty="0">
                          <a:effectLst/>
                        </a:rPr>
                        <a:t>52 323 551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/>
                </a:tc>
                <a:extLst>
                  <a:ext uri="{0D108BD9-81ED-4DB2-BD59-A6C34878D82A}">
                    <a16:rowId xmlns:a16="http://schemas.microsoft.com/office/drawing/2014/main" val="403194543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6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2023.11.29.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u="none" strike="noStrike">
                          <a:effectLst/>
                        </a:rPr>
                        <a:t>Kivitelezés 100 %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 dirty="0">
                          <a:effectLst/>
                        </a:rPr>
                        <a:t>52 323 551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/>
                </a:tc>
                <a:extLst>
                  <a:ext uri="{0D108BD9-81ED-4DB2-BD59-A6C34878D82A}">
                    <a16:rowId xmlns:a16="http://schemas.microsoft.com/office/drawing/2014/main" val="162946159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</a:rPr>
                        <a:t>7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2023.11.30.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u="none" strike="noStrike">
                          <a:effectLst/>
                        </a:rPr>
                        <a:t>Szemléletformálási feladatok és projektzárás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u="none" strike="noStrike" dirty="0">
                          <a:effectLst/>
                        </a:rPr>
                        <a:t>2 982 245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/>
                </a:tc>
                <a:extLst>
                  <a:ext uri="{0D108BD9-81ED-4DB2-BD59-A6C34878D82A}">
                    <a16:rowId xmlns:a16="http://schemas.microsoft.com/office/drawing/2014/main" val="2190508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58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44624"/>
            <a:ext cx="9143999" cy="864096"/>
          </a:xfrm>
        </p:spPr>
        <p:txBody>
          <a:bodyPr/>
          <a:lstStyle/>
          <a:p>
            <a:pPr algn="ctr"/>
            <a:r>
              <a:rPr lang="hu-HU" dirty="0"/>
              <a:t>A projekt műszaki paraméterei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435100"/>
            <a:ext cx="8784976" cy="52342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/>
          </a:p>
        </p:txBody>
      </p:sp>
      <p:sp>
        <p:nvSpPr>
          <p:cNvPr id="6" name="Tartalom helye 1"/>
          <p:cNvSpPr txBox="1">
            <a:spLocks/>
          </p:cNvSpPr>
          <p:nvPr/>
        </p:nvSpPr>
        <p:spPr>
          <a:xfrm>
            <a:off x="4026669" y="3036813"/>
            <a:ext cx="8579296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1800"/>
          </a:p>
          <a:p>
            <a:endParaRPr lang="hu-HU" sz="1800"/>
          </a:p>
          <a:p>
            <a:endParaRPr lang="hu-HU" sz="1800"/>
          </a:p>
          <a:p>
            <a:endParaRPr lang="hu-HU" sz="1800"/>
          </a:p>
          <a:p>
            <a:endParaRPr lang="hu-HU" sz="2000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2913BAFB-CF33-4AA5-8F07-7F05113611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771" y="1340768"/>
            <a:ext cx="8676456" cy="3784121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D5F5F4A8-5319-4962-9758-0D610F3F1D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4345" y="5124889"/>
            <a:ext cx="4010050" cy="133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pPr algn="ctr"/>
            <a:r>
              <a:rPr lang="hu-HU" sz="3200" dirty="0"/>
              <a:t>Képek az Eredeti állapotról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776C015-E04F-49B8-90DD-D41FF889DD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166" y="1274895"/>
            <a:ext cx="3456384" cy="259228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E613918-2A19-4DDC-A77C-252061CB9C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268760"/>
            <a:ext cx="3456000" cy="2592000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6938A04F-BE8B-4517-9A7A-BEC89D354E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166" y="3918317"/>
            <a:ext cx="3456000" cy="2592000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A42D6B4A-137B-4B38-91B9-C8B98F17806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918317"/>
            <a:ext cx="3456000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1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44624"/>
            <a:ext cx="9144000" cy="864096"/>
          </a:xfrm>
        </p:spPr>
        <p:txBody>
          <a:bodyPr>
            <a:noAutofit/>
          </a:bodyPr>
          <a:lstStyle/>
          <a:p>
            <a:pPr algn="ctr"/>
            <a:r>
              <a:rPr lang="hu-HU" sz="3200" dirty="0"/>
              <a:t>Képek az Eredeti állapotról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32666A5-43EE-4576-9CF9-DEF4455ABE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217" y="1268760"/>
            <a:ext cx="3456000" cy="259200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A1B32088-E4E5-4386-B9BE-71179EC822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4574" y="1268760"/>
            <a:ext cx="3456000" cy="2592000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FED5A65E-F858-4906-B8CC-A2DD249046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217" y="3933056"/>
            <a:ext cx="3456000" cy="25920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BA2C3F3B-CA74-4C32-BDED-3E018DDB7E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350" y="3933056"/>
            <a:ext cx="3456000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7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44624"/>
            <a:ext cx="9137507" cy="864096"/>
          </a:xfrm>
        </p:spPr>
        <p:txBody>
          <a:bodyPr>
            <a:normAutofit/>
          </a:bodyPr>
          <a:lstStyle/>
          <a:p>
            <a:pPr algn="ctr"/>
            <a:r>
              <a:rPr lang="hu-HU" sz="3200" dirty="0"/>
              <a:t>Képek a kivitelezésről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6435EF50-CC30-44E3-A05D-1A3122F75E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268760"/>
            <a:ext cx="3456000" cy="25920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06B3E66-70E3-4497-BCDE-32F1D56DF2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086" y="1268760"/>
            <a:ext cx="3456000" cy="259200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8183E058-A913-4BC0-817B-6E51CB9417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933056"/>
            <a:ext cx="3456000" cy="25920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51249009-BA71-42AC-9E85-4B1CFEDB78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086" y="3939073"/>
            <a:ext cx="3456000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9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44624"/>
            <a:ext cx="9134536" cy="864096"/>
          </a:xfrm>
        </p:spPr>
        <p:txBody>
          <a:bodyPr>
            <a:normAutofit/>
          </a:bodyPr>
          <a:lstStyle/>
          <a:p>
            <a:pPr algn="ctr"/>
            <a:r>
              <a:rPr lang="hu-HU" sz="3200" dirty="0"/>
              <a:t>Képek a kivitelezésről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E4530DB-0F90-45AC-A6CF-C6BF34BF25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6440" y="1955502"/>
            <a:ext cx="5184000" cy="38880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0B97AFCA-318F-4E50-A7CA-65310D762A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996443" y="1952731"/>
            <a:ext cx="5183999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0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" y="44624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sz="3200" dirty="0"/>
              <a:t>Képek a kivitelezésről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4E58D110-591E-412F-A44D-0F2266D133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41398" y="2651031"/>
            <a:ext cx="4680000" cy="2635537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ED165A39-31E7-412A-8498-6E4435C7F8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81617" y="2651032"/>
            <a:ext cx="4680000" cy="2635536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6B84FB67-A769-43E9-8BAF-2E99FB0086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93309" y="2651032"/>
            <a:ext cx="4680000" cy="263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2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44624"/>
            <a:ext cx="9143999" cy="864096"/>
          </a:xfrm>
        </p:spPr>
        <p:txBody>
          <a:bodyPr>
            <a:normAutofit/>
          </a:bodyPr>
          <a:lstStyle/>
          <a:p>
            <a:pPr algn="ctr"/>
            <a:r>
              <a:rPr lang="hu-HU" sz="3200" dirty="0"/>
              <a:t>Képek a kivitelezésről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D8113E3-D149-4560-AA34-FAFF9AF1BD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54688" y="2651032"/>
            <a:ext cx="4680000" cy="2635537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CF0F2303-07B7-4F60-B4BC-AA305888CB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8702" y="2651032"/>
            <a:ext cx="4680000" cy="2635536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5ADFEF8B-B6D9-43DD-AE81-9E92367A5A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92091" y="2651033"/>
            <a:ext cx="4680000" cy="263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8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256584"/>
          </a:xfrm>
        </p:spPr>
        <p:txBody>
          <a:bodyPr>
            <a:normAutofit/>
          </a:bodyPr>
          <a:lstStyle/>
          <a:p>
            <a:r>
              <a:rPr lang="hu-HU" altLang="hu-HU" sz="2400" b="1" i="1" dirty="0"/>
              <a:t>Pályázat kódszáma:  </a:t>
            </a:r>
            <a:r>
              <a:rPr lang="hu-HU" sz="2400" dirty="0"/>
              <a:t>TOP-2.1.3-16-BK1-2021-00038</a:t>
            </a:r>
          </a:p>
          <a:p>
            <a:pPr marL="0" indent="0">
              <a:lnSpc>
                <a:spcPct val="90000"/>
              </a:lnSpc>
              <a:buNone/>
            </a:pPr>
            <a:endParaRPr lang="hu-HU" altLang="hu-HU" sz="2400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hu-HU" altLang="hu-HU" sz="2400" b="1" i="1" dirty="0"/>
              <a:t>Pályázat címe: </a:t>
            </a:r>
            <a:r>
              <a:rPr lang="hu-HU" altLang="hu-HU" sz="2400" dirty="0"/>
              <a:t>Belvízelvezetés Bácsbokodon III. ütem</a:t>
            </a:r>
          </a:p>
          <a:p>
            <a:pPr marL="0" indent="0">
              <a:lnSpc>
                <a:spcPct val="90000"/>
              </a:lnSpc>
              <a:buNone/>
            </a:pPr>
            <a:endParaRPr lang="hu-HU" altLang="hu-HU" sz="2400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hu-HU" altLang="hu-HU" sz="2400" b="1" i="1" dirty="0"/>
              <a:t>Pályázó szervezet: </a:t>
            </a:r>
            <a:r>
              <a:rPr lang="hu-HU" altLang="hu-HU" sz="2400" dirty="0"/>
              <a:t>Bácsbokod Nagyközség Önkormányzata </a:t>
            </a:r>
          </a:p>
          <a:p>
            <a:pPr marL="0" indent="0">
              <a:lnSpc>
                <a:spcPct val="90000"/>
              </a:lnSpc>
              <a:buNone/>
            </a:pPr>
            <a:endParaRPr lang="hu-HU" altLang="hu-HU" sz="2400" dirty="0"/>
          </a:p>
          <a:p>
            <a:pPr algn="l"/>
            <a:r>
              <a:rPr lang="hu-HU" altLang="hu-HU" sz="2400" b="1" i="1" dirty="0"/>
              <a:t>Támogató:</a:t>
            </a:r>
            <a:r>
              <a:rPr lang="hu-HU" altLang="hu-HU" sz="2400" dirty="0"/>
              <a:t> </a:t>
            </a:r>
            <a:r>
              <a:rPr lang="hu-HU" sz="2400" b="0" i="0" u="none" strike="noStrike" baseline="0" dirty="0">
                <a:solidFill>
                  <a:srgbClr val="000000"/>
                </a:solidFill>
              </a:rPr>
              <a:t>Pénzügyminisztérium Regionális Fejlesztési Operatív Programok Irányító Hatósága </a:t>
            </a:r>
          </a:p>
          <a:p>
            <a:pPr marL="0" indent="0" algn="l">
              <a:buNone/>
            </a:pPr>
            <a:endParaRPr lang="hu-HU" altLang="hu-HU" sz="2400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hu-HU" altLang="hu-HU" sz="2400" b="1" i="1" dirty="0"/>
              <a:t>Közreműködő szervezet: </a:t>
            </a:r>
            <a:r>
              <a:rPr lang="hu-HU" sz="2400" dirty="0"/>
              <a:t>Magyar Államkincstár Bács-Kiskun Megyei Igazgatósága</a:t>
            </a:r>
          </a:p>
          <a:p>
            <a:pPr marL="0" indent="0">
              <a:lnSpc>
                <a:spcPct val="90000"/>
              </a:lnSpc>
              <a:buNone/>
            </a:pPr>
            <a:endParaRPr lang="hu-HU" sz="2400" b="1" dirty="0"/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altLang="hu-HU" sz="3200" dirty="0"/>
              <a:t>Általános adatok a pályázatról</a:t>
            </a:r>
          </a:p>
        </p:txBody>
      </p:sp>
    </p:spTree>
    <p:extLst>
      <p:ext uri="{BB962C8B-B14F-4D97-AF65-F5344CB8AC3E}">
        <p14:creationId xmlns:p14="http://schemas.microsoft.com/office/powerpoint/2010/main" val="39759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44624"/>
            <a:ext cx="9143999" cy="864096"/>
          </a:xfrm>
        </p:spPr>
        <p:txBody>
          <a:bodyPr>
            <a:normAutofit/>
          </a:bodyPr>
          <a:lstStyle/>
          <a:p>
            <a:pPr algn="ctr"/>
            <a:r>
              <a:rPr lang="hu-HU" sz="3200" dirty="0"/>
              <a:t>Képek a kivitelezésről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553FF0C2-58C9-436E-A7D4-590346A446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60603" y="2546619"/>
            <a:ext cx="4814258" cy="2711144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D09C2D08-5586-44E8-878A-848EBFEB39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594" y="1495062"/>
            <a:ext cx="5673558" cy="481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2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091" y="1916832"/>
            <a:ext cx="8280920" cy="1440160"/>
          </a:xfrm>
        </p:spPr>
        <p:txBody>
          <a:bodyPr/>
          <a:lstStyle/>
          <a:p>
            <a:pPr algn="ctr"/>
            <a:r>
              <a:rPr lang="hu-HU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2565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endParaRPr lang="hu-HU" altLang="hu-HU" sz="2400" b="1" i="1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hu-HU" altLang="hu-HU" sz="2400" b="1" i="1" dirty="0"/>
              <a:t>Támogatás összege:</a:t>
            </a:r>
            <a:r>
              <a:rPr lang="hu-HU" altLang="hu-HU" sz="2400" dirty="0"/>
              <a:t> 280.000.000 Ft</a:t>
            </a:r>
          </a:p>
          <a:p>
            <a:pPr marL="0" indent="0">
              <a:lnSpc>
                <a:spcPct val="90000"/>
              </a:lnSpc>
              <a:buNone/>
            </a:pPr>
            <a:endParaRPr lang="hu-HU" altLang="hu-HU" sz="2400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hu-HU" altLang="hu-HU" sz="2400" b="1" i="1" dirty="0"/>
              <a:t>Önkormányzati önerő: </a:t>
            </a:r>
            <a:r>
              <a:rPr lang="hu-HU" altLang="hu-HU" sz="2400" dirty="0"/>
              <a:t>0 Ft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hu-HU" altLang="hu-HU" sz="2400" b="1" i="1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hu-HU" altLang="hu-HU" sz="2400" b="1" i="1" dirty="0"/>
              <a:t>A projekt kezdete: </a:t>
            </a:r>
            <a:r>
              <a:rPr lang="hu-HU" altLang="hu-HU" sz="2400" dirty="0"/>
              <a:t>2021. szeptember 1.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hu-HU" altLang="hu-HU" sz="2400" b="1" i="1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hu-HU" altLang="hu-HU" sz="2400" b="1" i="1" dirty="0"/>
              <a:t>A projekt fizikai befejezése: </a:t>
            </a:r>
            <a:r>
              <a:rPr lang="hu-HU" altLang="hu-HU" sz="2400" dirty="0"/>
              <a:t>2023. november 30. 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hu-HU" altLang="hu-HU" sz="2400" b="1" i="1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hu-HU" altLang="hu-HU" sz="2400" b="1" i="1" dirty="0"/>
              <a:t>Záró kifizetés benyújtásának határideje: </a:t>
            </a:r>
            <a:r>
              <a:rPr lang="hu-HU" altLang="hu-HU" sz="2400" dirty="0"/>
              <a:t>2023. december 20.</a:t>
            </a:r>
          </a:p>
          <a:p>
            <a:pPr marL="0" indent="0">
              <a:lnSpc>
                <a:spcPct val="90000"/>
              </a:lnSpc>
              <a:buNone/>
            </a:pPr>
            <a:endParaRPr lang="hu-HU" sz="2400" b="1" dirty="0"/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altLang="hu-HU" sz="3200" dirty="0"/>
              <a:t>Általános adatok a pályázatról</a:t>
            </a:r>
          </a:p>
        </p:txBody>
      </p:sp>
    </p:spTree>
    <p:extLst>
      <p:ext uri="{BB962C8B-B14F-4D97-AF65-F5344CB8AC3E}">
        <p14:creationId xmlns:p14="http://schemas.microsoft.com/office/powerpoint/2010/main" val="105510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400600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•"/>
            </a:pPr>
            <a:r>
              <a:rPr lang="hu-HU" altLang="hu-HU" sz="3600" b="1" i="1" dirty="0">
                <a:latin typeface="+mn-lt"/>
              </a:rPr>
              <a:t>Tervező:</a:t>
            </a:r>
            <a:r>
              <a:rPr lang="hu-HU" altLang="hu-HU" sz="3600" b="1" dirty="0">
                <a:latin typeface="+mn-lt"/>
              </a:rPr>
              <a:t> </a:t>
            </a:r>
            <a:r>
              <a:rPr lang="hu-HU" altLang="hu-HU" sz="3600" dirty="0">
                <a:latin typeface="+mn-lt"/>
              </a:rPr>
              <a:t>KE Projekt Kft. (Nyíregyháza)</a:t>
            </a:r>
          </a:p>
          <a:p>
            <a:pPr marL="0" indent="0">
              <a:buNone/>
            </a:pPr>
            <a:r>
              <a:rPr lang="hu-HU" altLang="hu-HU" sz="3600" dirty="0">
                <a:latin typeface="+mn-lt"/>
              </a:rPr>
              <a:t>		 </a:t>
            </a:r>
            <a:r>
              <a:rPr lang="hu-HU" sz="3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Tiszaqua Kft. (Szeged)</a:t>
            </a:r>
            <a:endParaRPr lang="hu-HU" altLang="hu-HU" sz="3600" dirty="0">
              <a:latin typeface="+mn-lt"/>
            </a:endParaRPr>
          </a:p>
          <a:p>
            <a:pPr>
              <a:buFontTx/>
              <a:buChar char="•"/>
            </a:pPr>
            <a:r>
              <a:rPr lang="hu-HU" altLang="hu-HU" sz="3600" b="1" i="1" dirty="0">
                <a:latin typeface="+mn-lt"/>
              </a:rPr>
              <a:t>Megalapozó dokumentum elkészítése: </a:t>
            </a:r>
            <a:r>
              <a:rPr lang="hu-HU" altLang="hu-HU" sz="3600" dirty="0">
                <a:latin typeface="+mn-lt"/>
              </a:rPr>
              <a:t>BKMFÜ Nonprofit Kft. (Kecskemét)</a:t>
            </a:r>
          </a:p>
          <a:p>
            <a:pPr>
              <a:buFontTx/>
              <a:buChar char="•"/>
            </a:pPr>
            <a:r>
              <a:rPr lang="hu-HU" altLang="hu-HU" sz="3600" b="1" i="1" dirty="0">
                <a:latin typeface="+mn-lt"/>
              </a:rPr>
              <a:t>Közbeszerző:</a:t>
            </a:r>
            <a:r>
              <a:rPr lang="hu-HU" altLang="hu-HU" sz="3600" dirty="0">
                <a:latin typeface="+mn-lt"/>
              </a:rPr>
              <a:t> </a:t>
            </a:r>
            <a:r>
              <a:rPr lang="hu-HU" sz="3600" dirty="0">
                <a:latin typeface="+mn-lt"/>
              </a:rPr>
              <a:t>Dr. Herczeg Ágnes EV. (Szeged)</a:t>
            </a:r>
          </a:p>
          <a:p>
            <a:pPr>
              <a:buFontTx/>
              <a:buChar char="•"/>
            </a:pPr>
            <a:r>
              <a:rPr lang="hu-HU" altLang="hu-HU" sz="3600" b="1" i="1" dirty="0">
                <a:latin typeface="+mn-lt"/>
              </a:rPr>
              <a:t>Műszaki ellenőr: </a:t>
            </a:r>
            <a:r>
              <a:rPr lang="hu-HU" sz="3600" dirty="0">
                <a:latin typeface="+mn-lt"/>
              </a:rPr>
              <a:t>Ramonád Bt. (Baja)</a:t>
            </a:r>
          </a:p>
          <a:p>
            <a:pPr>
              <a:buFontTx/>
              <a:buChar char="•"/>
            </a:pPr>
            <a:r>
              <a:rPr lang="hu-HU" altLang="hu-HU" sz="3600" b="1" i="1" dirty="0">
                <a:latin typeface="+mn-lt"/>
              </a:rPr>
              <a:t>Projektmenedzsment:</a:t>
            </a:r>
            <a:r>
              <a:rPr lang="hu-HU" altLang="hu-HU" sz="3600" i="1" dirty="0">
                <a:latin typeface="+mn-lt"/>
              </a:rPr>
              <a:t> </a:t>
            </a:r>
            <a:r>
              <a:rPr lang="hu-HU" altLang="hu-HU" sz="3600" dirty="0">
                <a:latin typeface="+mn-lt"/>
              </a:rPr>
              <a:t>BKMFÜ Nonprofit Kft. (Kecskemét) </a:t>
            </a:r>
          </a:p>
          <a:p>
            <a:pPr>
              <a:buFontTx/>
              <a:buChar char="•"/>
            </a:pPr>
            <a:r>
              <a:rPr lang="hu-HU" altLang="hu-HU" sz="3600" b="1" i="1" dirty="0">
                <a:latin typeface="+mn-lt"/>
              </a:rPr>
              <a:t>Kivitelező:</a:t>
            </a:r>
            <a:r>
              <a:rPr lang="hu-HU" altLang="hu-HU" sz="3600" dirty="0">
                <a:latin typeface="+mn-lt"/>
              </a:rPr>
              <a:t> HÉB </a:t>
            </a:r>
            <a:r>
              <a:rPr lang="hu-HU" sz="3600" dirty="0">
                <a:latin typeface="+mn-lt"/>
              </a:rPr>
              <a:t>Kft. (Szeged) </a:t>
            </a:r>
          </a:p>
          <a:p>
            <a:pPr>
              <a:buFontTx/>
              <a:buChar char="•"/>
            </a:pPr>
            <a:r>
              <a:rPr lang="hu-HU" sz="3600" b="1" i="1" dirty="0">
                <a:latin typeface="+mn-lt"/>
              </a:rPr>
              <a:t>Nyilvánosság: </a:t>
            </a:r>
            <a:r>
              <a:rPr lang="hu-HU" sz="3600" dirty="0" err="1">
                <a:latin typeface="+mn-lt"/>
              </a:rPr>
              <a:t>Brand</a:t>
            </a:r>
            <a:r>
              <a:rPr lang="hu-HU" sz="3600" dirty="0">
                <a:latin typeface="+mn-lt"/>
              </a:rPr>
              <a:t> Max Hungary Kft. (Baja)</a:t>
            </a:r>
          </a:p>
          <a:p>
            <a:pPr>
              <a:buFontTx/>
              <a:buChar char="•"/>
            </a:pPr>
            <a:r>
              <a:rPr lang="hu-HU" sz="3600" b="1" i="1" dirty="0">
                <a:latin typeface="+mn-lt"/>
              </a:rPr>
              <a:t>Szemléletformálás: </a:t>
            </a:r>
            <a:r>
              <a:rPr lang="hu-HU" sz="3600" dirty="0">
                <a:latin typeface="+mn-lt"/>
              </a:rPr>
              <a:t>Bács-Kiskun Vármegyei Önkormányzat (Kecskemét)</a:t>
            </a:r>
          </a:p>
          <a:p>
            <a:pPr>
              <a:buFontTx/>
              <a:buChar char="•"/>
            </a:pPr>
            <a:r>
              <a:rPr lang="hu-HU" sz="3600" b="1" i="1" dirty="0">
                <a:latin typeface="+mn-lt"/>
              </a:rPr>
              <a:t>Műszaki közreműködő: </a:t>
            </a:r>
            <a:r>
              <a:rPr lang="hu-HU" sz="3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Tiszaqua Kft. (Szeged)</a:t>
            </a:r>
            <a:endParaRPr lang="hu-HU" sz="3600" dirty="0">
              <a:latin typeface="+mn-lt"/>
            </a:endParaRPr>
          </a:p>
          <a:p>
            <a:pPr>
              <a:buFontTx/>
              <a:buChar char="•"/>
            </a:pPr>
            <a:endParaRPr lang="hu-HU" alt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44624"/>
            <a:ext cx="9143999" cy="864096"/>
          </a:xfrm>
        </p:spPr>
        <p:txBody>
          <a:bodyPr>
            <a:normAutofit/>
          </a:bodyPr>
          <a:lstStyle/>
          <a:p>
            <a:pPr algn="ctr"/>
            <a:r>
              <a:rPr lang="hu-HU" altLang="hu-HU" sz="3200" dirty="0"/>
              <a:t>A megvalósítók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47174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400600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hu-HU" altLang="hu-HU" b="1" i="1" dirty="0"/>
              <a:t>Tervezés:</a:t>
            </a:r>
            <a:r>
              <a:rPr lang="hu-HU" altLang="hu-HU" b="1" dirty="0"/>
              <a:t> </a:t>
            </a:r>
            <a:r>
              <a:rPr lang="hu-HU" altLang="hu-HU" dirty="0"/>
              <a:t>9.800.000 Ft</a:t>
            </a:r>
          </a:p>
          <a:p>
            <a:pPr>
              <a:buFontTx/>
              <a:buChar char="•"/>
            </a:pPr>
            <a:r>
              <a:rPr lang="hu-HU" altLang="hu-HU" b="1" i="1" dirty="0"/>
              <a:t>MD elkészítése: </a:t>
            </a:r>
            <a:r>
              <a:rPr lang="hu-HU" altLang="hu-HU" dirty="0"/>
              <a:t>4.200.000 Ft</a:t>
            </a:r>
          </a:p>
          <a:p>
            <a:pPr>
              <a:buFontTx/>
              <a:buChar char="•"/>
            </a:pPr>
            <a:r>
              <a:rPr lang="hu-HU" altLang="hu-HU" b="1" i="1" dirty="0"/>
              <a:t>Közbeszerzés:</a:t>
            </a:r>
            <a:r>
              <a:rPr lang="hu-HU" altLang="hu-HU" dirty="0"/>
              <a:t> 2.794.000 Ft</a:t>
            </a:r>
          </a:p>
          <a:p>
            <a:pPr>
              <a:buFontTx/>
              <a:buChar char="•"/>
            </a:pPr>
            <a:r>
              <a:rPr lang="hu-HU" altLang="hu-HU" b="1" i="1" dirty="0"/>
              <a:t>Műszaki ellenőrzés: </a:t>
            </a:r>
            <a:r>
              <a:rPr lang="hu-HU" altLang="hu-HU" dirty="0"/>
              <a:t>2.794.000</a:t>
            </a:r>
            <a:r>
              <a:rPr lang="hu-HU" altLang="hu-HU" b="1" i="1" dirty="0"/>
              <a:t> </a:t>
            </a:r>
            <a:r>
              <a:rPr lang="hu-HU" altLang="hu-HU" dirty="0"/>
              <a:t>Ft</a:t>
            </a:r>
            <a:endParaRPr lang="hu-HU" dirty="0"/>
          </a:p>
          <a:p>
            <a:pPr>
              <a:buFontTx/>
              <a:buChar char="•"/>
            </a:pPr>
            <a:r>
              <a:rPr lang="hu-HU" altLang="hu-HU" b="1" i="1" dirty="0"/>
              <a:t>Projektmenedzsment (belső és külső):</a:t>
            </a:r>
            <a:r>
              <a:rPr lang="hu-HU" altLang="hu-HU" i="1" dirty="0"/>
              <a:t> </a:t>
            </a:r>
            <a:r>
              <a:rPr lang="hu-HU" altLang="hu-HU" dirty="0"/>
              <a:t> 6.983.260 Ft</a:t>
            </a:r>
          </a:p>
          <a:p>
            <a:pPr>
              <a:buFontTx/>
              <a:buChar char="•"/>
            </a:pPr>
            <a:r>
              <a:rPr lang="hu-HU" altLang="hu-HU" b="1" i="1" dirty="0"/>
              <a:t>Kivitelezés:</a:t>
            </a:r>
            <a:r>
              <a:rPr lang="hu-HU" altLang="hu-HU" dirty="0"/>
              <a:t> </a:t>
            </a:r>
            <a:r>
              <a:rPr lang="hu-HU" dirty="0">
                <a:effectLst/>
                <a:ea typeface="Times New Roman" panose="02020603050405020304" pitchFamily="18" charset="0"/>
              </a:rPr>
              <a:t>248.049.546 </a:t>
            </a:r>
            <a:r>
              <a:rPr lang="hu-HU" altLang="hu-HU" dirty="0"/>
              <a:t>Ft</a:t>
            </a:r>
          </a:p>
          <a:p>
            <a:pPr>
              <a:buFontTx/>
              <a:buChar char="•"/>
            </a:pPr>
            <a:r>
              <a:rPr lang="hu-HU" b="1" i="1" dirty="0"/>
              <a:t>Nyilvánosság: </a:t>
            </a:r>
            <a:r>
              <a:rPr lang="hu-HU" dirty="0"/>
              <a:t>182.245</a:t>
            </a:r>
            <a:r>
              <a:rPr lang="hu-HU" b="1" i="1" dirty="0"/>
              <a:t> </a:t>
            </a:r>
            <a:r>
              <a:rPr lang="hu-HU" dirty="0"/>
              <a:t>Ft</a:t>
            </a:r>
          </a:p>
          <a:p>
            <a:pPr>
              <a:buFontTx/>
              <a:buChar char="•"/>
            </a:pPr>
            <a:r>
              <a:rPr lang="hu-HU" b="1" i="1" dirty="0"/>
              <a:t>Műszaki szakértés:</a:t>
            </a:r>
            <a:r>
              <a:rPr lang="hu-HU" dirty="0"/>
              <a:t> 2.396.950 Ft </a:t>
            </a:r>
          </a:p>
          <a:p>
            <a:pPr>
              <a:buFontTx/>
              <a:buChar char="•"/>
            </a:pPr>
            <a:r>
              <a:rPr lang="hu-HU" b="1" i="1" dirty="0"/>
              <a:t>Szemléletformálás:</a:t>
            </a:r>
            <a:r>
              <a:rPr lang="hu-HU" dirty="0"/>
              <a:t> 2.799.999 Ft</a:t>
            </a:r>
          </a:p>
          <a:p>
            <a:pPr>
              <a:buFontTx/>
              <a:buChar char="•"/>
            </a:pPr>
            <a:endParaRPr lang="hu-HU" alt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44624"/>
            <a:ext cx="9143999" cy="864096"/>
          </a:xfrm>
        </p:spPr>
        <p:txBody>
          <a:bodyPr>
            <a:normAutofit/>
          </a:bodyPr>
          <a:lstStyle/>
          <a:p>
            <a:pPr algn="ctr"/>
            <a:r>
              <a:rPr lang="hu-HU" sz="3200" dirty="0"/>
              <a:t>költségvetés</a:t>
            </a:r>
          </a:p>
        </p:txBody>
      </p:sp>
    </p:spTree>
    <p:extLst>
      <p:ext uri="{BB962C8B-B14F-4D97-AF65-F5344CB8AC3E}">
        <p14:creationId xmlns:p14="http://schemas.microsoft.com/office/powerpoint/2010/main" val="242768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1435100"/>
            <a:ext cx="8568952" cy="5422900"/>
          </a:xfrm>
        </p:spPr>
        <p:txBody>
          <a:bodyPr>
            <a:noAutofit/>
          </a:bodyPr>
          <a:lstStyle/>
          <a:p>
            <a:r>
              <a:rPr lang="hu-HU" sz="2000" dirty="0"/>
              <a:t>Bácsbokod közigazgatási területe a Pálfai belvízkár – veszélyeztetettségi index alapján a 3-as, belvízzel közepesen veszélyeztetett kategóriába sorolható.</a:t>
            </a:r>
          </a:p>
          <a:p>
            <a:endParaRPr lang="hu-HU" sz="1400" dirty="0"/>
          </a:p>
          <a:p>
            <a:r>
              <a:rPr lang="hu-HU" sz="2000" dirty="0"/>
              <a:t>Az elmúlt években több belvízképző tényező szélsőséges értékeinek egybeesése okozta a nagy belvizeket.</a:t>
            </a:r>
          </a:p>
          <a:p>
            <a:endParaRPr lang="hu-HU" sz="1400" dirty="0"/>
          </a:p>
          <a:p>
            <a:r>
              <a:rPr lang="hu-HU" sz="2000" dirty="0"/>
              <a:t>A belterületi és a külterületi részen is a település jellemzően alacsony fekvésű terület. </a:t>
            </a:r>
          </a:p>
          <a:p>
            <a:endParaRPr lang="hu-HU" sz="1400" dirty="0"/>
          </a:p>
          <a:p>
            <a:r>
              <a:rPr lang="hu-HU" sz="2000" dirty="0"/>
              <a:t>A község belterületének védelme érdekében, az elmúlt évek belvizes időszakai ismeretében feltártuk azokat a területeket, amelyeket szükséges fejleszteni.</a:t>
            </a:r>
          </a:p>
          <a:p>
            <a:endParaRPr lang="hu-HU" sz="1400" dirty="0"/>
          </a:p>
          <a:p>
            <a:r>
              <a:rPr lang="hu-HU" sz="2000" dirty="0"/>
              <a:t>A projekt keretében megvalósuló III. ütemben a település több területén valósulhatott meg a csapadékvízelvezető árkok rekonstrukciója.</a:t>
            </a:r>
          </a:p>
          <a:p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endParaRPr lang="hu-HU" sz="20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44624"/>
            <a:ext cx="9143999" cy="864096"/>
          </a:xfrm>
        </p:spPr>
        <p:txBody>
          <a:bodyPr>
            <a:normAutofit/>
          </a:bodyPr>
          <a:lstStyle/>
          <a:p>
            <a:pPr algn="ctr"/>
            <a:r>
              <a:rPr lang="hu-HU" sz="3200" dirty="0"/>
              <a:t>Települési jellemzők bemutatása </a:t>
            </a:r>
          </a:p>
        </p:txBody>
      </p:sp>
    </p:spTree>
    <p:extLst>
      <p:ext uri="{BB962C8B-B14F-4D97-AF65-F5344CB8AC3E}">
        <p14:creationId xmlns:p14="http://schemas.microsoft.com/office/powerpoint/2010/main" val="342934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1435100"/>
            <a:ext cx="8568952" cy="5422900"/>
          </a:xfrm>
        </p:spPr>
        <p:txBody>
          <a:bodyPr>
            <a:noAutofit/>
          </a:bodyPr>
          <a:lstStyle/>
          <a:p>
            <a:endParaRPr lang="hu-HU" sz="2000" dirty="0"/>
          </a:p>
          <a:p>
            <a:r>
              <a:rPr lang="hu-HU" sz="2400" dirty="0"/>
              <a:t>A csapadékvíz elvezető rendszer a hetvenes években részben kiépült, azóta felújítva csak részben volt.</a:t>
            </a:r>
          </a:p>
          <a:p>
            <a:pPr marL="0" indent="0">
              <a:buNone/>
            </a:pPr>
            <a:endParaRPr lang="hu-HU" sz="1400" dirty="0"/>
          </a:p>
          <a:p>
            <a:r>
              <a:rPr lang="hu-HU" sz="2400" dirty="0"/>
              <a:t>A csapadékvíz csatornákkal ellátott utcákban az átereszek, kapubejárók átereszei eltömődtek, összetörtek, illetve a jó állapotban lévők egy részénél a folyás fenékszint nem megfelelő a feliszapolódás mértéke miatt.</a:t>
            </a:r>
          </a:p>
          <a:p>
            <a:pPr marL="0" indent="0">
              <a:buNone/>
            </a:pPr>
            <a:endParaRPr lang="hu-HU" sz="1400" dirty="0"/>
          </a:p>
          <a:p>
            <a:r>
              <a:rPr lang="hu-HU" sz="2400" dirty="0"/>
              <a:t>Célként tűztük ki, hogy a kijelölt terület csapadékvíz-elvezetése megoldódjon (belvízkárokat ne okozzon a továbbiakban) új csapadékvíz elvezető árkok kiépítésével illetve a meglévő elavult rendszer kiváltásával, rekonstrukciójával.</a:t>
            </a:r>
          </a:p>
          <a:p>
            <a:pPr marL="0" indent="0">
              <a:buNone/>
            </a:pPr>
            <a:endParaRPr lang="hu-HU" sz="2000" dirty="0"/>
          </a:p>
          <a:p>
            <a:endParaRPr lang="hu-HU" sz="20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44624"/>
            <a:ext cx="9143999" cy="864096"/>
          </a:xfrm>
        </p:spPr>
        <p:txBody>
          <a:bodyPr>
            <a:normAutofit/>
          </a:bodyPr>
          <a:lstStyle/>
          <a:p>
            <a:pPr algn="ctr"/>
            <a:r>
              <a:rPr lang="hu-HU" sz="3200" dirty="0"/>
              <a:t>Települési jellemzők bemutatása </a:t>
            </a:r>
          </a:p>
        </p:txBody>
      </p:sp>
    </p:spTree>
    <p:extLst>
      <p:ext uri="{BB962C8B-B14F-4D97-AF65-F5344CB8AC3E}">
        <p14:creationId xmlns:p14="http://schemas.microsoft.com/office/powerpoint/2010/main" val="211254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79512" y="1435100"/>
            <a:ext cx="8856984" cy="53062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dirty="0"/>
              <a:t>Átfogó cél: </a:t>
            </a:r>
          </a:p>
          <a:p>
            <a:r>
              <a:rPr lang="hu-HU" sz="2400" dirty="0"/>
              <a:t>A projekt célja, Bácsbokod nagyközség belterületén a meglévő csapadékvíz hálózat fejlesztése. </a:t>
            </a:r>
          </a:p>
          <a:p>
            <a:r>
              <a:rPr lang="hu-HU" sz="2400" dirty="0"/>
              <a:t>A helyi vízkár veszélyeztetettség csökkentése, várhatóan bekövetkező környezeti káresemények csökkentése. 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400" dirty="0"/>
              <a:t>Specifikus célok: </a:t>
            </a:r>
          </a:p>
          <a:p>
            <a:r>
              <a:rPr lang="hu-HU" sz="2400" dirty="0"/>
              <a:t>A vizek helyben tartására való törekvés a csatornák kialakítása és a szemléletformálás révén.  </a:t>
            </a:r>
          </a:p>
          <a:p>
            <a:r>
              <a:rPr lang="hu-HU" sz="2400" dirty="0"/>
              <a:t>A fejlesztéssel érintett </a:t>
            </a:r>
            <a:r>
              <a:rPr lang="hu-HU" sz="2400" dirty="0" err="1"/>
              <a:t>öblözetekben</a:t>
            </a:r>
            <a:r>
              <a:rPr lang="hu-HU" sz="2400" dirty="0"/>
              <a:t> található ingatlanvagyon védelme.</a:t>
            </a:r>
          </a:p>
          <a:p>
            <a:r>
              <a:rPr lang="hu-HU" sz="2400" dirty="0"/>
              <a:t>A kivitelezett csatornák fenntartási és azt követő időszakában közfoglalkoztatás keretében munkalehetőség teremtése. 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44624"/>
            <a:ext cx="9143999" cy="864096"/>
          </a:xfrm>
        </p:spPr>
        <p:txBody>
          <a:bodyPr>
            <a:normAutofit/>
          </a:bodyPr>
          <a:lstStyle/>
          <a:p>
            <a:pPr algn="ctr"/>
            <a:r>
              <a:rPr lang="hu-HU" sz="2800" dirty="0"/>
              <a:t>Átfogó és specifikus célok a projektben</a:t>
            </a:r>
          </a:p>
        </p:txBody>
      </p:sp>
    </p:spTree>
    <p:extLst>
      <p:ext uri="{BB962C8B-B14F-4D97-AF65-F5344CB8AC3E}">
        <p14:creationId xmlns:p14="http://schemas.microsoft.com/office/powerpoint/2010/main" val="37707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CD161818-7E89-4B5A-B6C0-0AC42F754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864096"/>
          </a:xfrm>
        </p:spPr>
        <p:txBody>
          <a:bodyPr/>
          <a:lstStyle/>
          <a:p>
            <a:pPr algn="ctr"/>
            <a:r>
              <a:rPr lang="hu-HU" dirty="0"/>
              <a:t>Csapadékvíz-elvezető rendszert érintő </a:t>
            </a:r>
            <a:r>
              <a:rPr lang="hu-HU" sz="2400" dirty="0"/>
              <a:t>fejlesztések a TOP keretében</a:t>
            </a:r>
            <a:endParaRPr lang="hu-HU" dirty="0"/>
          </a:p>
        </p:txBody>
      </p:sp>
      <p:graphicFrame>
        <p:nvGraphicFramePr>
          <p:cNvPr id="5" name="Tartalom helye 4">
            <a:extLst>
              <a:ext uri="{FF2B5EF4-FFF2-40B4-BE49-F238E27FC236}">
                <a16:creationId xmlns:a16="http://schemas.microsoft.com/office/drawing/2014/main" id="{E3099FB3-84CC-4BC0-B4B1-97E211768FE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365184"/>
              </p:ext>
            </p:extLst>
          </p:nvPr>
        </p:nvGraphicFramePr>
        <p:xfrm>
          <a:off x="447675" y="1479550"/>
          <a:ext cx="8239125" cy="4901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Acrobat Document" r:id="rId3" imgW="14049187" imgH="7848328" progId="AcroExch.Document.DC">
                  <p:embed/>
                </p:oleObj>
              </mc:Choice>
              <mc:Fallback>
                <p:oleObj name="Acrobat Document" r:id="rId3" imgW="14049187" imgH="784832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675" y="1479550"/>
                        <a:ext cx="8239125" cy="4901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7078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</TotalTime>
  <Words>809</Words>
  <Application>Microsoft Office PowerPoint</Application>
  <PresentationFormat>Diavetítés a képernyőre (4:3 oldalarány)</PresentationFormat>
  <Paragraphs>280</Paragraphs>
  <Slides>21</Slides>
  <Notes>3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5" baseType="lpstr">
      <vt:lpstr>Arial</vt:lpstr>
      <vt:lpstr>Calibri</vt:lpstr>
      <vt:lpstr>Office-téma</vt:lpstr>
      <vt:lpstr>Acrobat Document</vt:lpstr>
      <vt:lpstr>TOP-2.1.3-16-BK1 - Települési környezetvédelmi infrastruktúrafejlesztések    „Belvízelvezetés Bácsbokodon  III. ütem” TOP-2.1.3-16-BK1-2021-00038   </vt:lpstr>
      <vt:lpstr>Általános adatok a pályázatról</vt:lpstr>
      <vt:lpstr>Általános adatok a pályázatról</vt:lpstr>
      <vt:lpstr>A megvalósítók</vt:lpstr>
      <vt:lpstr>költségvetés</vt:lpstr>
      <vt:lpstr>Települési jellemzők bemutatása </vt:lpstr>
      <vt:lpstr>Települési jellemzők bemutatása </vt:lpstr>
      <vt:lpstr>Átfogó és specifikus célok a projektben</vt:lpstr>
      <vt:lpstr>Csapadékvíz-elvezető rendszert érintő fejlesztések a TOP keretében</vt:lpstr>
      <vt:lpstr>A fejlesztéssel érintett ingatlanok</vt:lpstr>
      <vt:lpstr>A fejlesztéssel érintett ingatlanok</vt:lpstr>
      <vt:lpstr>A Projekt lebonyolításának ütemezése </vt:lpstr>
      <vt:lpstr>A projekt műszaki paraméterei</vt:lpstr>
      <vt:lpstr>Képek az Eredeti állapotról</vt:lpstr>
      <vt:lpstr>Képek az Eredeti állapotról</vt:lpstr>
      <vt:lpstr>Képek a kivitelezésről</vt:lpstr>
      <vt:lpstr>Képek a kivitelezésről</vt:lpstr>
      <vt:lpstr>Képek a kivitelezésről</vt:lpstr>
      <vt:lpstr>Képek a kivitelezésről</vt:lpstr>
      <vt:lpstr>Képek a kivitelezésről</vt:lpstr>
      <vt:lpstr>KÖSZÖnöm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Polgármester Bácsbokod</cp:lastModifiedBy>
  <cp:revision>122</cp:revision>
  <dcterms:created xsi:type="dcterms:W3CDTF">2014-03-03T11:13:53Z</dcterms:created>
  <dcterms:modified xsi:type="dcterms:W3CDTF">2023-12-28T14:07:13Z</dcterms:modified>
</cp:coreProperties>
</file>